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65" r:id="rId3"/>
    <p:sldId id="266" r:id="rId4"/>
    <p:sldId id="267" r:id="rId5"/>
    <p:sldId id="268" r:id="rId6"/>
    <p:sldId id="275" r:id="rId7"/>
    <p:sldId id="272" r:id="rId8"/>
    <p:sldId id="273" r:id="rId9"/>
    <p:sldId id="270" r:id="rId10"/>
    <p:sldId id="274" r:id="rId11"/>
    <p:sldId id="280" r:id="rId12"/>
    <p:sldId id="271" r:id="rId13"/>
    <p:sldId id="276" r:id="rId14"/>
    <p:sldId id="277" r:id="rId15"/>
    <p:sldId id="279" r:id="rId1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748" autoAdjust="0"/>
  </p:normalViewPr>
  <p:slideViewPr>
    <p:cSldViewPr snapToGrid="0" snapToObjects="1">
      <p:cViewPr varScale="1">
        <p:scale>
          <a:sx n="80" d="100"/>
          <a:sy n="80" d="100"/>
        </p:scale>
        <p:origin x="-22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7C4A3-C403-7945-9780-18D8F9CB3DE8}" type="datetimeFigureOut">
              <a:rPr kumimoji="1" lang="ja-JP" altLang="en-US" smtClean="0"/>
              <a:t>18/03/08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91F5B-F6DF-414A-B4CF-4872544887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10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男女ペアで、座ってもらう。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１枚のマットに、２人ずつ。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マインドフルネスを聞いたことがある人？</a:t>
            </a:r>
            <a:endParaRPr kumimoji="1" lang="en-US" altLang="ja-JP" dirty="0" smtClean="0"/>
          </a:p>
          <a:p>
            <a:r>
              <a:rPr kumimoji="1" lang="ja-JP" altLang="en-US" dirty="0" smtClean="0"/>
              <a:t>たって、腕振りのワークをする。先生とデモンストレーション。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いつでも、ストレスを感じ、緊張をしていることを体験してもらう。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1F5B-F6DF-414A-B4CF-4872544887B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207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1F5B-F6DF-414A-B4CF-4872544887B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21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ノバク・ジョコビッチ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1F5B-F6DF-414A-B4CF-4872544887B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18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マイケル・ジョーダン</a:t>
            </a:r>
            <a:endParaRPr kumimoji="1" lang="en-US" altLang="ja-JP" dirty="0" smtClean="0"/>
          </a:p>
          <a:p>
            <a:r>
              <a:rPr kumimoji="1" lang="ja-JP" altLang="en-US" dirty="0" smtClean="0"/>
              <a:t>バスケットボールの神様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1F5B-F6DF-414A-B4CF-4872544887B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114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Google</a:t>
            </a:r>
            <a:r>
              <a:rPr kumimoji="1" lang="ja-JP" altLang="en-US" dirty="0" smtClean="0"/>
              <a:t>の共同創業者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1F5B-F6DF-414A-B4CF-4872544887B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803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1F5B-F6DF-414A-B4CF-4872544887B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862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過去と未来、どっちのことで悩むことが多いかきく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1F5B-F6DF-414A-B4CF-4872544887B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342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こころが、過去や未来、苦しみや喜びにひっぱられると、しんどい。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ひっぱられても、平気になるように、訓練をすることがマインドフルネス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1F5B-F6DF-414A-B4CF-4872544887B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271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1F5B-F6DF-414A-B4CF-4872544887B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546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91F5B-F6DF-414A-B4CF-4872544887B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80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57B8-795A-C842-B013-537D3C90164B}" type="datetimeFigureOut">
              <a:rPr kumimoji="1" lang="ja-JP" altLang="en-US" smtClean="0"/>
              <a:t>18/03/08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99D-287F-0445-96C8-9911751BD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42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57B8-795A-C842-B013-537D3C90164B}" type="datetimeFigureOut">
              <a:rPr kumimoji="1" lang="ja-JP" altLang="en-US" smtClean="0"/>
              <a:t>18/03/08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99D-287F-0445-96C8-9911751BD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85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57B8-795A-C842-B013-537D3C90164B}" type="datetimeFigureOut">
              <a:rPr kumimoji="1" lang="ja-JP" altLang="en-US" smtClean="0"/>
              <a:t>18/03/08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99D-287F-0445-96C8-9911751BD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718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57B8-795A-C842-B013-537D3C90164B}" type="datetimeFigureOut">
              <a:rPr kumimoji="1" lang="ja-JP" altLang="en-US" smtClean="0"/>
              <a:t>18/03/08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99D-287F-0445-96C8-9911751BD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38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57B8-795A-C842-B013-537D3C90164B}" type="datetimeFigureOut">
              <a:rPr kumimoji="1" lang="ja-JP" altLang="en-US" smtClean="0"/>
              <a:t>18/03/08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99D-287F-0445-96C8-9911751BD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83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57B8-795A-C842-B013-537D3C90164B}" type="datetimeFigureOut">
              <a:rPr kumimoji="1" lang="ja-JP" altLang="en-US" smtClean="0"/>
              <a:t>18/03/08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99D-287F-0445-96C8-9911751BD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64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57B8-795A-C842-B013-537D3C90164B}" type="datetimeFigureOut">
              <a:rPr kumimoji="1" lang="ja-JP" altLang="en-US" smtClean="0"/>
              <a:t>18/03/08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99D-287F-0445-96C8-9911751BD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95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57B8-795A-C842-B013-537D3C90164B}" type="datetimeFigureOut">
              <a:rPr kumimoji="1" lang="ja-JP" altLang="en-US" smtClean="0"/>
              <a:t>18/03/08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99D-287F-0445-96C8-9911751BD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57B8-795A-C842-B013-537D3C90164B}" type="datetimeFigureOut">
              <a:rPr kumimoji="1" lang="ja-JP" altLang="en-US" smtClean="0"/>
              <a:t>18/03/08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99D-287F-0445-96C8-9911751BD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53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57B8-795A-C842-B013-537D3C90164B}" type="datetimeFigureOut">
              <a:rPr kumimoji="1" lang="ja-JP" altLang="en-US" smtClean="0"/>
              <a:t>18/03/08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99D-287F-0445-96C8-9911751BD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12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57B8-795A-C842-B013-537D3C90164B}" type="datetimeFigureOut">
              <a:rPr kumimoji="1" lang="ja-JP" altLang="en-US" smtClean="0"/>
              <a:t>18/03/08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99D-287F-0445-96C8-9911751BD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38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57B8-795A-C842-B013-537D3C90164B}" type="datetimeFigureOut">
              <a:rPr kumimoji="1" lang="ja-JP" altLang="en-US" smtClean="0"/>
              <a:t>18/03/08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99D-287F-0445-96C8-9911751BD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39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57B8-795A-C842-B013-537D3C90164B}" type="datetimeFigureOut">
              <a:rPr kumimoji="1" lang="ja-JP" altLang="en-US" smtClean="0"/>
              <a:t>18/03/08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99D-287F-0445-96C8-9911751BD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29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57B8-795A-C842-B013-537D3C90164B}" type="datetimeFigureOut">
              <a:rPr kumimoji="1" lang="ja-JP" altLang="en-US" smtClean="0"/>
              <a:t>18/03/08</a:t>
            </a:fld>
            <a:endParaRPr kumimoji="1" lang="ja-JP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99D-287F-0445-96C8-9911751BD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7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57B8-795A-C842-B013-537D3C90164B}" type="datetimeFigureOut">
              <a:rPr kumimoji="1" lang="ja-JP" altLang="en-US" smtClean="0"/>
              <a:t>18/03/08</a:t>
            </a:fld>
            <a:endParaRPr kumimoji="1" lang="ja-JP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99D-287F-0445-96C8-9911751BD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37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57B8-795A-C842-B013-537D3C90164B}" type="datetimeFigureOut">
              <a:rPr kumimoji="1" lang="ja-JP" altLang="en-US" smtClean="0"/>
              <a:t>18/03/08</a:t>
            </a:fld>
            <a:endParaRPr kumimoji="1" lang="ja-JP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99D-287F-0445-96C8-9911751BD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57B8-795A-C842-B013-537D3C90164B}" type="datetimeFigureOut">
              <a:rPr kumimoji="1" lang="ja-JP" altLang="en-US" smtClean="0"/>
              <a:t>18/03/08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99D-287F-0445-96C8-9911751BD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99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E1757B8-795A-C842-B013-537D3C90164B}" type="datetimeFigureOut">
              <a:rPr kumimoji="1" lang="ja-JP" altLang="en-US" smtClean="0"/>
              <a:t>18/03/08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2F99D-287F-0445-96C8-9911751BD8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735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kumimoji="1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hyperlink" Target="http://mindful-leadership.jp/siy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91319" y="532264"/>
            <a:ext cx="9021170" cy="3521788"/>
          </a:xfrm>
        </p:spPr>
        <p:txBody>
          <a:bodyPr/>
          <a:lstStyle/>
          <a:p>
            <a:r>
              <a:rPr lang="ja-JP" altLang="en-US" sz="5400" dirty="0" smtClean="0"/>
              <a:t>マインドフルネス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ja-JP" altLang="en-US" sz="5400" dirty="0" smtClean="0"/>
              <a:t>でストレスをやっつける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85557" y="4722789"/>
            <a:ext cx="6620968" cy="861420"/>
          </a:xfrm>
        </p:spPr>
        <p:txBody>
          <a:bodyPr>
            <a:noAutofit/>
          </a:bodyPr>
          <a:lstStyle/>
          <a:p>
            <a:pPr algn="r"/>
            <a:r>
              <a:rPr kumimoji="1" lang="ja-JP" altLang="en-US" sz="2800" dirty="0" smtClean="0"/>
              <a:t>スクールカウンセラー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379678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こころが過去と未来にひっぱられると苦しい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88" y="2245519"/>
            <a:ext cx="3028950" cy="3810000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63" y="3825210"/>
            <a:ext cx="8991786" cy="187955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549" y="3644323"/>
            <a:ext cx="2631989" cy="252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7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10938 -0.0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1823 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09219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7917 0.00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マインドフルネスの効果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様々な研究結果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853248"/>
            <a:ext cx="9144000" cy="4814252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集中力、記憶力の向上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学業成績の向上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高血圧の改善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うつ、ストレスの軽減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脳の発達促進</a:t>
            </a:r>
            <a:endParaRPr lang="en-US" altLang="ja-JP" sz="2400" dirty="0" smtClean="0"/>
          </a:p>
          <a:p>
            <a:r>
              <a:rPr lang="ja-JP" altLang="en-US" sz="2400" dirty="0" smtClean="0"/>
              <a:t>ダイエット効果</a:t>
            </a:r>
            <a:endParaRPr lang="en-US" altLang="ja-JP" sz="2400" dirty="0" smtClean="0"/>
          </a:p>
          <a:p>
            <a:r>
              <a:rPr lang="ja-JP" altLang="en-US" sz="2400" dirty="0" smtClean="0"/>
              <a:t>ガン・心臓病の改善</a:t>
            </a:r>
            <a:endParaRPr lang="en-US" altLang="ja-JP" sz="2400" dirty="0" smtClean="0"/>
          </a:p>
          <a:p>
            <a:r>
              <a:rPr lang="ja-JP" altLang="en-US" sz="2400" dirty="0" smtClean="0"/>
              <a:t>幸福感の向上</a:t>
            </a:r>
            <a:endParaRPr lang="en-US" altLang="ja-JP" sz="2400" dirty="0" smtClean="0"/>
          </a:p>
          <a:p>
            <a:r>
              <a:rPr lang="ja-JP" altLang="en-US" sz="2400" dirty="0" smtClean="0"/>
              <a:t>怒りや不安などのコントロール力向上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94411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18728" y="236695"/>
            <a:ext cx="7055380" cy="1400530"/>
          </a:xfrm>
        </p:spPr>
        <p:txBody>
          <a:bodyPr/>
          <a:lstStyle/>
          <a:p>
            <a:r>
              <a:rPr kumimoji="1" lang="ja-JP" altLang="en-US" sz="3600" dirty="0" smtClean="0">
                <a:solidFill>
                  <a:schemeClr val="bg1"/>
                </a:solidFill>
              </a:rPr>
              <a:t>さぁ、マインドフルネスを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/>
            </a:r>
            <a:br>
              <a:rPr kumimoji="1" lang="en-US" altLang="ja-JP" sz="3600" dirty="0" smtClean="0">
                <a:solidFill>
                  <a:schemeClr val="bg1"/>
                </a:solidFill>
              </a:rPr>
            </a:br>
            <a:r>
              <a:rPr kumimoji="1" lang="ja-JP" altLang="en-US" sz="3600" dirty="0" smtClean="0">
                <a:solidFill>
                  <a:schemeClr val="bg1"/>
                </a:solidFill>
              </a:rPr>
              <a:t>体験してみよう！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9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E.T.</a:t>
            </a:r>
            <a:r>
              <a:rPr lang="ja-JP" altLang="en-US" dirty="0" smtClean="0"/>
              <a:t>のワーク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0085" y="1238250"/>
            <a:ext cx="4738165" cy="5333999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映画、</a:t>
            </a:r>
            <a:r>
              <a:rPr kumimoji="1" lang="en-US" altLang="ja-JP" sz="2400" dirty="0" smtClean="0"/>
              <a:t>E.T.</a:t>
            </a:r>
            <a:r>
              <a:rPr kumimoji="1" lang="ja-JP" altLang="en-US" sz="2400" dirty="0" smtClean="0"/>
              <a:t>では、地球外生命体</a:t>
            </a:r>
            <a:r>
              <a:rPr kumimoji="1" lang="en-US" altLang="ja-JP" sz="2400" dirty="0" smtClean="0"/>
              <a:t>E.T.</a:t>
            </a:r>
            <a:r>
              <a:rPr kumimoji="1" lang="ja-JP" altLang="en-US" sz="2400" dirty="0" smtClean="0"/>
              <a:t>と主人公のエリオットが、指と指をあわせるシーンがある。エリオットの怪我を</a:t>
            </a:r>
            <a:r>
              <a:rPr kumimoji="1" lang="en-US" altLang="ja-JP" sz="2400" dirty="0" smtClean="0"/>
              <a:t>E.T.</a:t>
            </a:r>
            <a:r>
              <a:rPr kumimoji="1" lang="ja-JP" altLang="en-US" sz="2400" dirty="0" smtClean="0"/>
              <a:t>の不思議な力で癒すシーン。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ペアに、なって、ひとさし指とひとさし指をあわせて、目をつぶる。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指先に注意を集中し、何を感じるかを体験する。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ただただ、その感覚を体験してみる。</a:t>
            </a:r>
            <a:endParaRPr kumimoji="1" lang="ja-JP" altLang="en-US" sz="2400" dirty="0"/>
          </a:p>
        </p:txBody>
      </p:sp>
      <p:pic>
        <p:nvPicPr>
          <p:cNvPr id="6" name="図 5" descr="maxres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167" y="2159000"/>
            <a:ext cx="4042833" cy="30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9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チョコレートのワーク</a:t>
            </a:r>
            <a:endParaRPr kumimoji="1" lang="ja-JP" altLang="en-US" dirty="0"/>
          </a:p>
        </p:txBody>
      </p:sp>
      <p:pic>
        <p:nvPicPr>
          <p:cNvPr id="8" name="コンテンツ プレースホルダー 7" descr="64399d681f4ba20bd0255491ccf7a892_t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" b="3116"/>
          <a:stretch>
            <a:fillRect/>
          </a:stretch>
        </p:blipFill>
        <p:spPr>
          <a:xfrm>
            <a:off x="131865" y="1317790"/>
            <a:ext cx="8583510" cy="5365585"/>
          </a:xfrm>
        </p:spPr>
      </p:pic>
    </p:spTree>
    <p:extLst>
      <p:ext uri="{BB962C8B-B14F-4D97-AF65-F5344CB8AC3E}">
        <p14:creationId xmlns:p14="http://schemas.microsoft.com/office/powerpoint/2010/main" val="153786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4000" y="163902"/>
            <a:ext cx="7055380" cy="976032"/>
          </a:xfrm>
        </p:spPr>
        <p:txBody>
          <a:bodyPr/>
          <a:lstStyle/>
          <a:p>
            <a:r>
              <a:rPr kumimoji="1" lang="ja-JP" altLang="en-US" dirty="0" smtClean="0"/>
              <a:t>呼吸のワーク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 descr="lgf01a2013120407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993694"/>
            <a:ext cx="8731250" cy="581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6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3920" cy="6858000"/>
          </a:xfrm>
        </p:spPr>
      </p:pic>
    </p:spTree>
    <p:extLst>
      <p:ext uri="{BB962C8B-B14F-4D97-AF65-F5344CB8AC3E}">
        <p14:creationId xmlns:p14="http://schemas.microsoft.com/office/powerpoint/2010/main" val="37972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3" y="79039"/>
            <a:ext cx="5421030" cy="6779140"/>
          </a:xfrm>
        </p:spPr>
      </p:pic>
    </p:spTree>
    <p:extLst>
      <p:ext uri="{BB962C8B-B14F-4D97-AF65-F5344CB8AC3E}">
        <p14:creationId xmlns:p14="http://schemas.microsoft.com/office/powerpoint/2010/main" val="278847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489" y="0"/>
            <a:ext cx="10028208" cy="6858000"/>
          </a:xfrm>
        </p:spPr>
      </p:pic>
    </p:spTree>
    <p:extLst>
      <p:ext uri="{BB962C8B-B14F-4D97-AF65-F5344CB8AC3E}">
        <p14:creationId xmlns:p14="http://schemas.microsoft.com/office/powerpoint/2010/main" val="292512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52718"/>
            <a:ext cx="9144000" cy="1400530"/>
          </a:xfrm>
        </p:spPr>
        <p:txBody>
          <a:bodyPr/>
          <a:lstStyle/>
          <a:p>
            <a:r>
              <a:rPr kumimoji="1" lang="ja-JP" altLang="en-US" sz="3600" dirty="0" smtClean="0"/>
              <a:t>トップアスリートや</a:t>
            </a:r>
            <a:r>
              <a:rPr kumimoji="1" lang="en-US" altLang="ja-JP" sz="3600" dirty="0" smtClean="0"/>
              <a:t>Google</a:t>
            </a:r>
            <a:br>
              <a:rPr kumimoji="1" lang="en-US" altLang="ja-JP" sz="3600" dirty="0" smtClean="0"/>
            </a:br>
            <a:r>
              <a:rPr lang="ja-JP" altLang="en-US" sz="3600" dirty="0" smtClean="0"/>
              <a:t>も実践しているマインドフルネスとは</a:t>
            </a:r>
            <a:endParaRPr kumimoji="1" lang="ja-JP" altLang="en-US" sz="3600" dirty="0"/>
          </a:p>
        </p:txBody>
      </p:sp>
      <p:pic>
        <p:nvPicPr>
          <p:cNvPr id="3" name="図 2" descr="Unknown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2" y="1853248"/>
            <a:ext cx="4143375" cy="1243013"/>
          </a:xfrm>
          <a:prstGeom prst="rect">
            <a:avLst/>
          </a:prstGeom>
        </p:spPr>
      </p:pic>
      <p:pic>
        <p:nvPicPr>
          <p:cNvPr id="7" name="図 6" descr="Unknown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4" y="5431426"/>
            <a:ext cx="4670715" cy="1206053"/>
          </a:xfrm>
          <a:prstGeom prst="rect">
            <a:avLst/>
          </a:prstGeom>
        </p:spPr>
      </p:pic>
      <p:pic>
        <p:nvPicPr>
          <p:cNvPr id="8" name="図 7" descr="Unknow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" y="1600345"/>
            <a:ext cx="1495916" cy="1495916"/>
          </a:xfrm>
          <a:prstGeom prst="rect">
            <a:avLst/>
          </a:prstGeom>
        </p:spPr>
      </p:pic>
      <p:pic>
        <p:nvPicPr>
          <p:cNvPr id="10" name="図 9" descr="Unknown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72" y="3202178"/>
            <a:ext cx="1993900" cy="1949981"/>
          </a:xfrm>
          <a:prstGeom prst="rect">
            <a:avLst/>
          </a:prstGeom>
        </p:spPr>
      </p:pic>
      <p:pic>
        <p:nvPicPr>
          <p:cNvPr id="11" name="図 10" descr="Unknown-2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5" y="4222750"/>
            <a:ext cx="2870062" cy="2149776"/>
          </a:xfrm>
          <a:prstGeom prst="rect">
            <a:avLst/>
          </a:prstGeom>
        </p:spPr>
      </p:pic>
      <p:pic>
        <p:nvPicPr>
          <p:cNvPr id="12" name="図 11" descr="Unknown-1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2046943"/>
            <a:ext cx="1882775" cy="1684170"/>
          </a:xfrm>
          <a:prstGeom prst="rect">
            <a:avLst/>
          </a:prstGeom>
        </p:spPr>
      </p:pic>
      <p:pic>
        <p:nvPicPr>
          <p:cNvPr id="15" name="図 14" descr="mig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5777"/>
            <a:ext cx="3359112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6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335" y="151093"/>
            <a:ext cx="7055380" cy="1400530"/>
          </a:xfrm>
        </p:spPr>
        <p:txBody>
          <a:bodyPr/>
          <a:lstStyle/>
          <a:p>
            <a:r>
              <a:rPr kumimoji="1" lang="en-US" altLang="ja-JP" dirty="0" smtClean="0"/>
              <a:t>Google</a:t>
            </a:r>
            <a:r>
              <a:rPr kumimoji="1" lang="ja-JP" altLang="en-US" dirty="0" smtClean="0"/>
              <a:t>でマインドフルネス瞑想をしているところ</a:t>
            </a:r>
            <a:endParaRPr kumimoji="1" lang="ja-JP" altLang="en-US" dirty="0"/>
          </a:p>
        </p:txBody>
      </p:sp>
      <p:pic>
        <p:nvPicPr>
          <p:cNvPr id="4" name="コンテンツ プレースホルダー 3" descr="google.png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270611" y="1551623"/>
            <a:ext cx="7269479" cy="4544180"/>
          </a:xfrm>
        </p:spPr>
      </p:pic>
      <p:sp>
        <p:nvSpPr>
          <p:cNvPr id="5" name="正方形/長方形 4"/>
          <p:cNvSpPr/>
          <p:nvPr/>
        </p:nvSpPr>
        <p:spPr>
          <a:xfrm>
            <a:off x="5098011" y="6371512"/>
            <a:ext cx="3900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出典：</a:t>
            </a:r>
            <a:r>
              <a:rPr lang="en-US" altLang="ja-JP" u="sng" dirty="0">
                <a:hlinkClick r:id="rId3"/>
              </a:rPr>
              <a:t>Mindful Leadership Institute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151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52718"/>
            <a:ext cx="9144000" cy="1400530"/>
          </a:xfrm>
        </p:spPr>
        <p:txBody>
          <a:bodyPr/>
          <a:lstStyle/>
          <a:p>
            <a:r>
              <a:rPr lang="ja-JP" altLang="en-US" sz="3600" dirty="0" smtClean="0"/>
              <a:t>マインドフルネス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（</a:t>
            </a:r>
            <a:r>
              <a:rPr lang="en-US" altLang="ja-JP" sz="3600" dirty="0" smtClean="0"/>
              <a:t>mindfulness</a:t>
            </a:r>
            <a:r>
              <a:rPr lang="ja-JP" altLang="en-US" sz="3600" dirty="0" smtClean="0"/>
              <a:t>）の意味</a:t>
            </a:r>
            <a:endParaRPr kumimoji="1" lang="ja-JP" altLang="en-US" sz="3600" dirty="0"/>
          </a:p>
        </p:txBody>
      </p:sp>
      <p:sp>
        <p:nvSpPr>
          <p:cNvPr id="7" name="角丸四角形 6"/>
          <p:cNvSpPr/>
          <p:nvPr/>
        </p:nvSpPr>
        <p:spPr>
          <a:xfrm>
            <a:off x="133683" y="1853248"/>
            <a:ext cx="5641475" cy="914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mind    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➕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    </a:t>
            </a:r>
            <a:r>
              <a:rPr kumimoji="1" lang="en-US" altLang="ja-JP" sz="2800" dirty="0" err="1" smtClean="0">
                <a:solidFill>
                  <a:schemeClr val="bg1"/>
                </a:solidFill>
              </a:rPr>
              <a:t>ful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 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　➕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 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　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ness 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895" y="300207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 smtClean="0">
                <a:latin typeface="ＤＦＰ教科書体W3"/>
                <a:ea typeface="ＤＦＰ教科書体W3"/>
                <a:cs typeface="ＤＦＰ教科書体W3"/>
              </a:rPr>
              <a:t>心</a:t>
            </a:r>
            <a:endParaRPr kumimoji="1" lang="ja-JP" altLang="en-US" sz="5400" dirty="0">
              <a:latin typeface="ＤＦＰ教科書体W3"/>
              <a:ea typeface="ＤＦＰ教科書体W3"/>
              <a:cs typeface="ＤＦＰ教科書体W3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8611" y="300207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 smtClean="0">
                <a:latin typeface="ＤＦＰ教科書体W3"/>
                <a:ea typeface="ＤＦＰ教科書体W3"/>
                <a:cs typeface="ＤＦＰ教科書体W3"/>
              </a:rPr>
              <a:t>満</a:t>
            </a:r>
            <a:endParaRPr kumimoji="1" lang="ja-JP" altLang="en-US" sz="5400" dirty="0">
              <a:latin typeface="ＤＦＰ教科書体W3"/>
              <a:ea typeface="ＤＦＰ教科書体W3"/>
              <a:cs typeface="ＤＦＰ教科書体W3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05498" y="300207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 smtClean="0">
                <a:latin typeface="ＤＦＰ教科書体W3"/>
                <a:ea typeface="ＤＦＰ教科書体W3"/>
                <a:cs typeface="ＤＦＰ教科書体W3"/>
              </a:rPr>
              <a:t>状態</a:t>
            </a:r>
            <a:endParaRPr kumimoji="1" lang="ja-JP" altLang="en-US" sz="5400" dirty="0">
              <a:latin typeface="ＤＦＰ教科書体W3"/>
              <a:ea typeface="ＤＦＰ教科書体W3"/>
              <a:cs typeface="ＤＦＰ教科書体W3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33683" y="4184701"/>
            <a:ext cx="5641475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mindful  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　➕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 </a:t>
            </a:r>
            <a:r>
              <a:rPr lang="ja-JP" altLang="en-US" sz="2800" dirty="0">
                <a:solidFill>
                  <a:schemeClr val="bg1"/>
                </a:solidFill>
              </a:rPr>
              <a:t>　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ness 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0295" y="5537649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 smtClean="0">
                <a:latin typeface="ＤＦＰ教科書体W3"/>
                <a:ea typeface="ＤＦＰ教科書体W3"/>
                <a:cs typeface="ＤＦＰ教科書体W3"/>
              </a:rPr>
              <a:t>心がけ</a:t>
            </a:r>
            <a:endParaRPr kumimoji="1" lang="ja-JP" altLang="en-US" sz="5400" dirty="0">
              <a:latin typeface="ＤＦＰ教科書体W3"/>
              <a:ea typeface="ＤＦＰ教科書体W3"/>
              <a:cs typeface="ＤＦＰ教科書体W3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05498" y="5537649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 smtClean="0">
                <a:latin typeface="ＤＦＰ教科書体W3"/>
                <a:ea typeface="ＤＦＰ教科書体W3"/>
                <a:cs typeface="ＤＦＰ教科書体W3"/>
              </a:rPr>
              <a:t>状態</a:t>
            </a:r>
            <a:endParaRPr kumimoji="1" lang="ja-JP" altLang="en-US" sz="5400" dirty="0">
              <a:latin typeface="ＤＦＰ教科書体W3"/>
              <a:ea typeface="ＤＦＰ教科書体W3"/>
              <a:cs typeface="ＤＦＰ教科書体W3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53756" y="1853248"/>
            <a:ext cx="30041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マインドフルネスとは、今起きていることに意識を完全に向けること。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r>
              <a:rPr lang="ja-JP" altLang="en-US" sz="2400" dirty="0" smtClean="0"/>
              <a:t>今、自分に起きていることに「気づく」ということ。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1760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 animBg="1"/>
      <p:bldP spid="14" grpId="0"/>
      <p:bldP spid="1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こんなこと体験したことない？？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5896" y="2052925"/>
            <a:ext cx="4989502" cy="4195481"/>
          </a:xfrm>
        </p:spPr>
        <p:txBody>
          <a:bodyPr/>
          <a:lstStyle/>
          <a:p>
            <a:r>
              <a:rPr kumimoji="1" lang="ja-JP" altLang="en-US" dirty="0" smtClean="0"/>
              <a:t>命にかかわるような事故の直前に時間がスローになった</a:t>
            </a:r>
            <a:endParaRPr kumimoji="1" lang="en-US" altLang="ja-JP" dirty="0" smtClean="0"/>
          </a:p>
          <a:p>
            <a:r>
              <a:rPr lang="ja-JP" altLang="en-US" dirty="0" smtClean="0"/>
              <a:t>ボールがあたりそうになったとき、ボールがゆっくりに見えた</a:t>
            </a:r>
            <a:endParaRPr lang="en-US" altLang="ja-JP" dirty="0" smtClean="0"/>
          </a:p>
          <a:p>
            <a:r>
              <a:rPr lang="ja-JP" altLang="en-US" dirty="0" smtClean="0"/>
              <a:t>部活の試合で集中しているとき、周りの音が遠くなった</a:t>
            </a:r>
            <a:endParaRPr lang="en-US" altLang="ja-JP" dirty="0" smtClean="0"/>
          </a:p>
          <a:p>
            <a:r>
              <a:rPr lang="ja-JP" altLang="en-US" dirty="0" smtClean="0"/>
              <a:t>本やゲーム、漫画に集中していて、気づいたらものすごく時間がたっていた</a:t>
            </a:r>
            <a:endParaRPr lang="en-US" altLang="ja-JP" dirty="0" smtClean="0"/>
          </a:p>
          <a:p>
            <a:r>
              <a:rPr kumimoji="1" lang="ja-JP" altLang="en-US" dirty="0" smtClean="0"/>
              <a:t>テストで集中しているとき、頭がさえて、次々と問題を解くことができた</a:t>
            </a:r>
            <a:endParaRPr kumimoji="1" lang="ja-JP" altLang="en-US" dirty="0"/>
          </a:p>
        </p:txBody>
      </p:sp>
      <p:pic>
        <p:nvPicPr>
          <p:cNvPr id="5" name="図 4" descr="thumbnai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21" y="4451385"/>
            <a:ext cx="2406615" cy="2406615"/>
          </a:xfrm>
          <a:prstGeom prst="rect">
            <a:avLst/>
          </a:prstGeom>
        </p:spPr>
      </p:pic>
      <p:pic>
        <p:nvPicPr>
          <p:cNvPr id="6" name="図 5" descr="tumblr_inline_nk2i1dFarx1qlp02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29" y="1264905"/>
            <a:ext cx="3582107" cy="300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91820"/>
            <a:ext cx="9144000" cy="57661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1069" y="207058"/>
            <a:ext cx="7055380" cy="1400530"/>
          </a:xfrm>
        </p:spPr>
        <p:txBody>
          <a:bodyPr/>
          <a:lstStyle/>
          <a:p>
            <a:r>
              <a:rPr kumimoji="1" lang="ja-JP" altLang="en-US" dirty="0" smtClean="0"/>
              <a:t>なぜ人は悩むのか</a:t>
            </a:r>
            <a:endParaRPr kumimoji="1" lang="ja-JP" altLang="en-US" dirty="0"/>
          </a:p>
        </p:txBody>
      </p:sp>
      <p:sp>
        <p:nvSpPr>
          <p:cNvPr id="11" name="左右矢印 10"/>
          <p:cNvSpPr/>
          <p:nvPr/>
        </p:nvSpPr>
        <p:spPr>
          <a:xfrm>
            <a:off x="382137" y="1924257"/>
            <a:ext cx="8366077" cy="48463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824931" y="1745203"/>
            <a:ext cx="914400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過去</a:t>
            </a:r>
            <a:endParaRPr kumimoji="1"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7369791" y="1745203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未来</a:t>
            </a:r>
            <a:endParaRPr kumimoji="1" lang="ja-JP" altLang="en-US" dirty="0"/>
          </a:p>
        </p:txBody>
      </p:sp>
      <p:sp>
        <p:nvSpPr>
          <p:cNvPr id="17" name="円/楕円 16"/>
          <p:cNvSpPr/>
          <p:nvPr/>
        </p:nvSpPr>
        <p:spPr>
          <a:xfrm>
            <a:off x="4114800" y="1776339"/>
            <a:ext cx="914400" cy="914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現在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00683" y="300552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　</a:t>
            </a:r>
            <a:r>
              <a:rPr kumimoji="1" lang="ja-JP" altLang="en-US" dirty="0" smtClean="0"/>
              <a:t>将来が不安だ</a:t>
            </a:r>
            <a:endParaRPr kumimoji="1" lang="en-US" altLang="ja-JP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84961" y="346460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　</a:t>
            </a:r>
            <a:r>
              <a:rPr lang="ja-JP" altLang="en-US" dirty="0" smtClean="0"/>
              <a:t>進路が心配</a:t>
            </a:r>
            <a:endParaRPr kumimoji="1" lang="en-US" altLang="ja-JP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00683" y="399337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　次</a:t>
            </a:r>
            <a:r>
              <a:rPr lang="ja-JP" altLang="en-US" dirty="0" smtClean="0"/>
              <a:t>の土日が楽しみ！</a:t>
            </a:r>
            <a:endParaRPr kumimoji="1" lang="en-US" altLang="ja-JP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84961" y="454736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中間テストか・・・</a:t>
            </a:r>
            <a:endParaRPr kumimoji="1" lang="en-US" altLang="ja-JP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09433" y="500691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　</a:t>
            </a:r>
            <a:endParaRPr kumimoji="1" lang="en-US" altLang="ja-JP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84961" y="502230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　</a:t>
            </a:r>
            <a:r>
              <a:rPr lang="ja-JP" altLang="en-US" dirty="0" smtClean="0"/>
              <a:t>また、怒られる</a:t>
            </a:r>
            <a:endParaRPr kumimoji="1" lang="en-US" altLang="ja-JP" dirty="0" smtClean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82137" y="300552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　</a:t>
            </a:r>
            <a:r>
              <a:rPr lang="ja-JP" altLang="en-US" dirty="0" smtClean="0"/>
              <a:t>あの時、なんで</a:t>
            </a:r>
            <a:endParaRPr kumimoji="1" lang="en-US" altLang="ja-JP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82137" y="352512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　今</a:t>
            </a:r>
            <a:r>
              <a:rPr lang="ja-JP" altLang="en-US" dirty="0" smtClean="0"/>
              <a:t>までこうだったから</a:t>
            </a:r>
            <a:endParaRPr kumimoji="1" lang="en-US" altLang="ja-JP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5928" y="400719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　</a:t>
            </a:r>
            <a:r>
              <a:rPr lang="ja-JP" altLang="en-US" dirty="0" smtClean="0"/>
              <a:t>もっと、勉強しとけば</a:t>
            </a:r>
            <a:endParaRPr kumimoji="1" lang="en-US" altLang="ja-JP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82137" y="454736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　</a:t>
            </a:r>
            <a:r>
              <a:rPr lang="ja-JP" altLang="en-US" dirty="0" smtClean="0"/>
              <a:t>昨日楽しかったなぁ</a:t>
            </a:r>
            <a:endParaRPr kumimoji="1" lang="en-US" altLang="ja-JP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09433" y="508617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　</a:t>
            </a:r>
            <a:r>
              <a:rPr lang="ja-JP" altLang="en-US" dirty="0" smtClean="0"/>
              <a:t>あいつが腹立った</a:t>
            </a:r>
            <a:endParaRPr kumimoji="1" lang="en-US" altLang="ja-JP" dirty="0" smtClean="0"/>
          </a:p>
        </p:txBody>
      </p:sp>
      <p:sp>
        <p:nvSpPr>
          <p:cNvPr id="3" name="角丸四角形 2"/>
          <p:cNvSpPr/>
          <p:nvPr/>
        </p:nvSpPr>
        <p:spPr>
          <a:xfrm>
            <a:off x="3079751" y="4376529"/>
            <a:ext cx="3061990" cy="22412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98000"/>
                  <a:lumMod val="114000"/>
                  <a:alpha val="48000"/>
                </a:schemeClr>
              </a:gs>
              <a:gs pos="100000">
                <a:schemeClr val="accent1">
                  <a:shade val="90000"/>
                  <a:lumMod val="84000"/>
                  <a:alpha val="4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大事なはずの</a:t>
            </a:r>
            <a:r>
              <a:rPr kumimoji="1" lang="ja-JP" altLang="en-US" sz="6600" dirty="0" smtClean="0"/>
              <a:t>「今」</a:t>
            </a:r>
            <a:endParaRPr kumimoji="1" lang="en-US" altLang="ja-JP" sz="3200" dirty="0" smtClean="0"/>
          </a:p>
          <a:p>
            <a:pPr algn="ctr"/>
            <a:r>
              <a:rPr lang="ja-JP" altLang="en-US" sz="2800" dirty="0" smtClean="0"/>
              <a:t>を無視している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441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イオン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イオン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4605</TotalTime>
  <Words>429</Words>
  <Application>Microsoft Macintosh PowerPoint</Application>
  <PresentationFormat>画面に合わせる (4:3)</PresentationFormat>
  <Paragraphs>84</Paragraphs>
  <Slides>15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イオン</vt:lpstr>
      <vt:lpstr>マインドフルネス でストレスをやっつける</vt:lpstr>
      <vt:lpstr>PowerPoint プレゼンテーション</vt:lpstr>
      <vt:lpstr>PowerPoint プレゼンテーション</vt:lpstr>
      <vt:lpstr>PowerPoint プレゼンテーション</vt:lpstr>
      <vt:lpstr>トップアスリートやGoogle も実践しているマインドフルネスとは</vt:lpstr>
      <vt:lpstr>Googleでマインドフルネス瞑想をしているところ</vt:lpstr>
      <vt:lpstr>マインドフルネス （mindfulness）の意味</vt:lpstr>
      <vt:lpstr>こんなこと体験したことない？？</vt:lpstr>
      <vt:lpstr>なぜ人は悩むのか</vt:lpstr>
      <vt:lpstr>こころが過去と未来にひっぱられると苦しい</vt:lpstr>
      <vt:lpstr>マインドフルネスの効果 様々な研究結果</vt:lpstr>
      <vt:lpstr>さぁ、マインドフルネスを 体験してみよう！</vt:lpstr>
      <vt:lpstr>E.T.のワーク</vt:lpstr>
      <vt:lpstr>チョコレートのワーク</vt:lpstr>
      <vt:lpstr>呼吸のワーク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マインドフルネスと ヴィパッサナー瞑想</dc:title>
  <dc:creator>坂崎 崇正</dc:creator>
  <cp:lastModifiedBy>坂崎 崇正</cp:lastModifiedBy>
  <cp:revision>51</cp:revision>
  <dcterms:created xsi:type="dcterms:W3CDTF">2016-01-11T11:53:45Z</dcterms:created>
  <dcterms:modified xsi:type="dcterms:W3CDTF">2018-03-08T09:38:17Z</dcterms:modified>
</cp:coreProperties>
</file>